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9"/>
  </p:notesMasterIdLst>
  <p:sldIdLst>
    <p:sldId id="256" r:id="rId2"/>
    <p:sldId id="257" r:id="rId3"/>
    <p:sldId id="266" r:id="rId4"/>
    <p:sldId id="286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87" r:id="rId19"/>
    <p:sldId id="275" r:id="rId20"/>
    <p:sldId id="277" r:id="rId21"/>
    <p:sldId id="280" r:id="rId22"/>
    <p:sldId id="279" r:id="rId23"/>
    <p:sldId id="282" r:id="rId24"/>
    <p:sldId id="283" r:id="rId25"/>
    <p:sldId id="284" r:id="rId26"/>
    <p:sldId id="285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7DEEA-D362-4295-B1C3-746471CC24B1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682DA7-4A3E-402A-B6A8-AA9F4970EC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892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82DA7-4A3E-402A-B6A8-AA9F4970EC4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393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82DA7-4A3E-402A-B6A8-AA9F4970EC4B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072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82DA7-4A3E-402A-B6A8-AA9F4970EC4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9582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82DA7-4A3E-402A-B6A8-AA9F4970EC4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8458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82DA7-4A3E-402A-B6A8-AA9F4970EC4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6530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82DA7-4A3E-402A-B6A8-AA9F4970EC4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715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82DA7-4A3E-402A-B6A8-AA9F4970EC4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5744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82DA7-4A3E-402A-B6A8-AA9F4970EC4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007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113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7257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3773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2143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2030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084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8484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7561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86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122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2293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844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6687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8033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167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4846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73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DC3B91A-80CD-4BC8-8438-D363C3C8B938}" type="datetimeFigureOut">
              <a:rPr lang="hu-HU" smtClean="0"/>
              <a:t>2017. 12. 07.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59FADFF-4FD9-49D4-8937-BE9A7C78787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6268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pokorny@satc.s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etrolprices.com/" TargetMode="External"/><Relationship Id="rId2" Type="http://schemas.openxmlformats.org/officeDocument/2006/relationships/hyperlink" Target="http://overlandingassociati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ravelriskmap.com/" TargetMode="External"/><Relationship Id="rId5" Type="http://schemas.openxmlformats.org/officeDocument/2006/relationships/hyperlink" Target="http://caravanistan.com/" TargetMode="External"/><Relationship Id="rId4" Type="http://schemas.openxmlformats.org/officeDocument/2006/relationships/hyperlink" Target="https://explorer-magazin.com/kalender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lustking.com/" TargetMode="External"/><Relationship Id="rId2" Type="http://schemas.openxmlformats.org/officeDocument/2006/relationships/hyperlink" Target="https://www.facebook.com/groups/overlandingclubhungar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wonderlustkin9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" y="20955"/>
            <a:ext cx="10939272" cy="6837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44296" y="1200151"/>
            <a:ext cx="10802112" cy="128797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u-HU" sz="4800" dirty="0" smtClean="0">
                <a:solidFill>
                  <a:srgbClr val="C00000"/>
                </a:solidFill>
                <a:latin typeface="Bad Guy Black" panose="02000507000000020004" pitchFamily="2" charset="0"/>
              </a:rPr>
              <a:t>Hogyan menjünk világgá autóval ?</a:t>
            </a:r>
            <a:endParaRPr lang="hu-HU" sz="4800" dirty="0">
              <a:solidFill>
                <a:srgbClr val="C00000"/>
              </a:solidFill>
              <a:latin typeface="Bad Guy Black" panose="02000507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u="sng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Carnet</a:t>
            </a:r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de </a:t>
            </a:r>
            <a:r>
              <a:rPr lang="hu-HU" b="1" u="sng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Passage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3995928" y="1732449"/>
            <a:ext cx="7271629" cy="4485471"/>
          </a:xfrm>
        </p:spPr>
        <p:txBody>
          <a:bodyPr>
            <a:normAutofit/>
          </a:bodyPr>
          <a:lstStyle/>
          <a:p>
            <a:r>
              <a:rPr lang="hu-HU" dirty="0" smtClean="0"/>
              <a:t>Magyarországon nem szerezhető be</a:t>
            </a:r>
          </a:p>
          <a:p>
            <a:r>
              <a:rPr lang="hu-HU" dirty="0" smtClean="0"/>
              <a:t>Legoptimálisabb, ha Szlovákiában szerezzük be</a:t>
            </a:r>
            <a:br>
              <a:rPr lang="hu-HU" dirty="0" smtClean="0"/>
            </a:br>
            <a:r>
              <a:rPr lang="hu-HU" dirty="0" smtClean="0"/>
              <a:t>Kontakt</a:t>
            </a:r>
            <a:r>
              <a:rPr lang="hu-HU" dirty="0"/>
              <a:t>: </a:t>
            </a:r>
            <a:r>
              <a:rPr lang="hu-HU" dirty="0" smtClean="0"/>
              <a:t>Peter Pokorny</a:t>
            </a:r>
            <a:br>
              <a:rPr lang="hu-HU" dirty="0" smtClean="0"/>
            </a:br>
            <a:r>
              <a:rPr lang="hu-HU" dirty="0" smtClean="0"/>
              <a:t>			</a:t>
            </a:r>
            <a:r>
              <a:rPr lang="hu-HU" dirty="0" err="1" smtClean="0"/>
              <a:t>Slovenský</a:t>
            </a:r>
            <a:r>
              <a:rPr lang="hu-HU" dirty="0" smtClean="0"/>
              <a:t> </a:t>
            </a:r>
            <a:r>
              <a:rPr lang="hu-HU" dirty="0" err="1"/>
              <a:t>autoturist</a:t>
            </a:r>
            <a:r>
              <a:rPr lang="hu-HU" dirty="0"/>
              <a:t> </a:t>
            </a:r>
            <a:r>
              <a:rPr lang="hu-HU" dirty="0" smtClean="0"/>
              <a:t>klub</a:t>
            </a:r>
            <a:br>
              <a:rPr lang="hu-HU" dirty="0" smtClean="0"/>
            </a:br>
            <a:r>
              <a:rPr lang="hu-HU" dirty="0" smtClean="0"/>
              <a:t>			</a:t>
            </a:r>
            <a:r>
              <a:rPr lang="hu-HU" dirty="0" err="1" smtClean="0"/>
              <a:t>Bosákova</a:t>
            </a:r>
            <a:r>
              <a:rPr lang="hu-HU" dirty="0" smtClean="0"/>
              <a:t> </a:t>
            </a:r>
            <a:r>
              <a:rPr lang="hu-HU" dirty="0"/>
              <a:t>3 </a:t>
            </a:r>
            <a:r>
              <a:rPr lang="hu-HU" dirty="0" smtClean="0"/>
              <a:t>85104  Bratislava</a:t>
            </a:r>
            <a:br>
              <a:rPr lang="hu-HU" dirty="0" smtClean="0"/>
            </a:br>
            <a:r>
              <a:rPr lang="hu-HU" dirty="0" smtClean="0"/>
              <a:t>		</a:t>
            </a:r>
            <a:r>
              <a:rPr lang="hu-HU" dirty="0"/>
              <a:t>	</a:t>
            </a:r>
            <a:r>
              <a:rPr lang="hu-HU" dirty="0" err="1" smtClean="0">
                <a:hlinkClick r:id="rId3"/>
              </a:rPr>
              <a:t>pokorny</a:t>
            </a:r>
            <a:r>
              <a:rPr lang="hu-HU" dirty="0" smtClean="0">
                <a:hlinkClick r:id="rId3"/>
              </a:rPr>
              <a:t>@</a:t>
            </a:r>
            <a:r>
              <a:rPr lang="hu-HU" dirty="0" err="1" smtClean="0">
                <a:hlinkClick r:id="rId3"/>
              </a:rPr>
              <a:t>satc.sk</a:t>
            </a:r>
            <a:endParaRPr lang="hu-HU" dirty="0" smtClean="0"/>
          </a:p>
          <a:p>
            <a:r>
              <a:rPr lang="hu-HU" dirty="0" smtClean="0"/>
              <a:t>Érvényesség 1 év</a:t>
            </a:r>
          </a:p>
          <a:p>
            <a:r>
              <a:rPr lang="hu-HU" dirty="0" smtClean="0"/>
              <a:t>A dokumentum ára 120 €</a:t>
            </a:r>
          </a:p>
          <a:p>
            <a:r>
              <a:rPr lang="hu-HU" dirty="0" smtClean="0"/>
              <a:t>A kaució legalább az autó értékének a fele.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2449"/>
            <a:ext cx="2868718" cy="4059237"/>
          </a:xfrm>
        </p:spPr>
      </p:pic>
    </p:spTree>
    <p:extLst>
      <p:ext uri="{BB962C8B-B14F-4D97-AF65-F5344CB8AC3E}">
        <p14:creationId xmlns:p14="http://schemas.microsoft.com/office/powerpoint/2010/main" val="39371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323850"/>
            <a:ext cx="904875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39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Nemzetközi jogosítvány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4837177" y="1732448"/>
            <a:ext cx="6227064" cy="4485471"/>
          </a:xfrm>
        </p:spPr>
        <p:txBody>
          <a:bodyPr>
            <a:normAutofit/>
          </a:bodyPr>
          <a:lstStyle/>
          <a:p>
            <a:r>
              <a:rPr lang="hu-HU" dirty="0" smtClean="0"/>
              <a:t>Okmányirodában szerezhető be.</a:t>
            </a:r>
          </a:p>
          <a:p>
            <a:r>
              <a:rPr lang="hu-HU" dirty="0" smtClean="0"/>
              <a:t>2 db Fénykép</a:t>
            </a:r>
          </a:p>
          <a:p>
            <a:r>
              <a:rPr lang="hu-HU" dirty="0" smtClean="0"/>
              <a:t>Érvényesség 3 év</a:t>
            </a:r>
          </a:p>
          <a:p>
            <a:r>
              <a:rPr lang="hu-HU" dirty="0" smtClean="0"/>
              <a:t>A dokumentum ára 2300 Ft</a:t>
            </a:r>
          </a:p>
          <a:p>
            <a:r>
              <a:rPr lang="hu-HU" dirty="0" smtClean="0"/>
              <a:t>Érvényes jogosítvány kell hozzá</a:t>
            </a:r>
          </a:p>
          <a:p>
            <a:r>
              <a:rPr lang="hu-HU" dirty="0" smtClean="0"/>
              <a:t>Jogosítvány felmutatásával együtt érvényes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66" y="1732448"/>
            <a:ext cx="3800899" cy="3040719"/>
          </a:xfrm>
        </p:spPr>
      </p:pic>
    </p:spTree>
    <p:extLst>
      <p:ext uri="{BB962C8B-B14F-4D97-AF65-F5344CB8AC3E}">
        <p14:creationId xmlns:p14="http://schemas.microsoft.com/office/powerpoint/2010/main" val="233658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Biztosítás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731520" y="1644865"/>
            <a:ext cx="10536037" cy="878880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hu-HU" sz="2400" dirty="0" smtClean="0"/>
              <a:t>EU Zöldkártya érvényessége (kék+zöld terület)</a:t>
            </a:r>
            <a:endParaRPr lang="hu-HU" sz="2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68" y="2158884"/>
            <a:ext cx="9043416" cy="4356578"/>
          </a:xfrm>
        </p:spPr>
      </p:pic>
    </p:spTree>
    <p:extLst>
      <p:ext uri="{BB962C8B-B14F-4D97-AF65-F5344CB8AC3E}">
        <p14:creationId xmlns:p14="http://schemas.microsoft.com/office/powerpoint/2010/main" val="6165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Üzemanyag minősége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731520" y="1644865"/>
            <a:ext cx="10536037" cy="878880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hu-HU" sz="2400" dirty="0" smtClean="0"/>
              <a:t>Euro4 vagy újabb DPF motorok meghibásodnak a lila területeken</a:t>
            </a:r>
            <a:endParaRPr lang="hu-HU" sz="24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04" y="2186505"/>
            <a:ext cx="7370064" cy="4349118"/>
          </a:xfrm>
        </p:spPr>
      </p:pic>
    </p:spTree>
    <p:extLst>
      <p:ext uri="{BB962C8B-B14F-4D97-AF65-F5344CB8AC3E}">
        <p14:creationId xmlns:p14="http://schemas.microsoft.com/office/powerpoint/2010/main" val="28360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Autós határátkelők ellenőrzése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9281160" y="1644865"/>
            <a:ext cx="1986397" cy="4617746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hu-HU" sz="1600" dirty="0" smtClean="0">
                <a:solidFill>
                  <a:srgbClr val="00B050"/>
                </a:solidFill>
              </a:rPr>
              <a:t>Szabad nemzetközi</a:t>
            </a:r>
          </a:p>
          <a:p>
            <a:pPr marL="36900" indent="0">
              <a:buNone/>
            </a:pPr>
            <a:r>
              <a:rPr lang="hu-HU" sz="1600" dirty="0" smtClean="0">
                <a:solidFill>
                  <a:srgbClr val="FFFF00"/>
                </a:solidFill>
              </a:rPr>
              <a:t>Szabad átmenetileg</a:t>
            </a:r>
          </a:p>
          <a:p>
            <a:pPr marL="36900" indent="0">
              <a:buNone/>
            </a:pPr>
            <a:r>
              <a:rPr lang="hu-HU" sz="1600" dirty="0" smtClean="0">
                <a:solidFill>
                  <a:srgbClr val="00B0F0"/>
                </a:solidFill>
              </a:rPr>
              <a:t>Csak a két ország állampolgárainak</a:t>
            </a:r>
          </a:p>
          <a:p>
            <a:pPr marL="36900" indent="0">
              <a:buNone/>
            </a:pPr>
            <a:r>
              <a:rPr lang="hu-HU" sz="1600" dirty="0" smtClean="0">
                <a:solidFill>
                  <a:srgbClr val="FF0000"/>
                </a:solidFill>
              </a:rPr>
              <a:t>Zárva</a:t>
            </a:r>
            <a:endParaRPr lang="hu-HU" sz="1600" dirty="0">
              <a:solidFill>
                <a:srgbClr val="00B0F0"/>
              </a:solidFill>
            </a:endParaRPr>
          </a:p>
          <a:p>
            <a:pPr marL="36900" indent="0">
              <a:buNone/>
            </a:pPr>
            <a:r>
              <a:rPr lang="hu-HU" sz="1600" dirty="0" smtClean="0">
                <a:solidFill>
                  <a:srgbClr val="7030A0"/>
                </a:solidFill>
              </a:rPr>
              <a:t>Nincs infó (valószínűleg zárva)</a:t>
            </a:r>
          </a:p>
          <a:p>
            <a:pPr marL="36900" indent="0">
              <a:buNone/>
            </a:pPr>
            <a:endParaRPr lang="hu-HU" sz="1600" dirty="0">
              <a:solidFill>
                <a:srgbClr val="7030A0"/>
              </a:solidFill>
            </a:endParaRPr>
          </a:p>
          <a:p>
            <a:pPr marL="36900" indent="0">
              <a:buNone/>
            </a:pPr>
            <a:endParaRPr lang="hu-HU" sz="1600" dirty="0" smtClean="0">
              <a:solidFill>
                <a:srgbClr val="7030A0"/>
              </a:solidFill>
            </a:endParaRPr>
          </a:p>
          <a:p>
            <a:pPr marL="36900" indent="0">
              <a:buNone/>
            </a:pPr>
            <a:endParaRPr lang="hu-HU" sz="1600" dirty="0">
              <a:solidFill>
                <a:srgbClr val="7030A0"/>
              </a:solidFill>
            </a:endParaRPr>
          </a:p>
          <a:p>
            <a:pPr marL="36900" indent="0">
              <a:buNone/>
            </a:pPr>
            <a:endParaRPr lang="hu-HU" sz="1600" dirty="0" smtClean="0">
              <a:solidFill>
                <a:srgbClr val="7030A0"/>
              </a:solidFill>
            </a:endParaRPr>
          </a:p>
          <a:p>
            <a:pPr marL="36900" indent="0">
              <a:buNone/>
            </a:pPr>
            <a:endParaRPr lang="hu-HU" sz="1600" dirty="0">
              <a:solidFill>
                <a:srgbClr val="7030A0"/>
              </a:solidFill>
            </a:endParaRPr>
          </a:p>
          <a:p>
            <a:pPr marL="36900" indent="0">
              <a:buNone/>
            </a:pPr>
            <a:r>
              <a:rPr lang="hu-HU" sz="1600" dirty="0" err="1" smtClean="0">
                <a:solidFill>
                  <a:schemeClr val="tx1"/>
                </a:solidFill>
              </a:rPr>
              <a:t>Caravanistan.com</a:t>
            </a:r>
            <a:endParaRPr lang="hu-HU" sz="1600" dirty="0">
              <a:solidFill>
                <a:schemeClr val="tx1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1644865"/>
            <a:ext cx="8421624" cy="4682561"/>
          </a:xfrm>
        </p:spPr>
      </p:pic>
    </p:spTree>
    <p:extLst>
      <p:ext uri="{BB962C8B-B14F-4D97-AF65-F5344CB8AC3E}">
        <p14:creationId xmlns:p14="http://schemas.microsoft.com/office/powerpoint/2010/main" val="28686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További fontos dokumentumok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5458969" y="1787312"/>
            <a:ext cx="6227064" cy="4485471"/>
          </a:xfrm>
        </p:spPr>
        <p:txBody>
          <a:bodyPr>
            <a:normAutofit/>
          </a:bodyPr>
          <a:lstStyle/>
          <a:p>
            <a:r>
              <a:rPr lang="hu-HU" dirty="0" smtClean="0"/>
              <a:t>Útvonalengedély (Pl. Oroszország, Afganisztán…)</a:t>
            </a:r>
          </a:p>
          <a:p>
            <a:r>
              <a:rPr lang="hu-HU" dirty="0" smtClean="0"/>
              <a:t>Kísérő személy (Pl. Kína, Mianmar…)</a:t>
            </a:r>
          </a:p>
          <a:p>
            <a:endParaRPr lang="hu-HU" dirty="0"/>
          </a:p>
          <a:p>
            <a:r>
              <a:rPr lang="hu-HU" dirty="0" smtClean="0"/>
              <a:t>Meghívólevél (</a:t>
            </a:r>
            <a:r>
              <a:rPr lang="hu-HU" dirty="0" err="1" smtClean="0"/>
              <a:t>Pl</a:t>
            </a:r>
            <a:r>
              <a:rPr lang="hu-HU" dirty="0" smtClean="0"/>
              <a:t>: Oroszország, Pakisztán…)</a:t>
            </a:r>
          </a:p>
          <a:p>
            <a:r>
              <a:rPr lang="hu-HU" dirty="0" smtClean="0"/>
              <a:t>Vízum / Tranzitvízum</a:t>
            </a:r>
          </a:p>
          <a:p>
            <a:r>
              <a:rPr lang="hu-HU" dirty="0" smtClean="0"/>
              <a:t>Legalább 6 hónapig érvényes útlevél</a:t>
            </a:r>
          </a:p>
          <a:p>
            <a:r>
              <a:rPr lang="hu-HU" dirty="0" smtClean="0"/>
              <a:t>Oltási könyv (ajánlott)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864320"/>
            <a:ext cx="4414912" cy="3311184"/>
          </a:xfrm>
        </p:spPr>
      </p:pic>
    </p:spTree>
    <p:extLst>
      <p:ext uri="{BB962C8B-B14F-4D97-AF65-F5344CB8AC3E}">
        <p14:creationId xmlns:p14="http://schemas.microsoft.com/office/powerpoint/2010/main" val="5055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II. Élet az autóban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Éjszakázás, Tisztálkodás, Étkezés, Munka, Spórolás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756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Hogyan spóroljuk meg a legtöbb pénzt?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Aludjunk az autóban</a:t>
            </a:r>
          </a:p>
          <a:p>
            <a:r>
              <a:rPr lang="hu-HU" dirty="0" smtClean="0"/>
              <a:t>Készítsünk ételt magunknak az autóban</a:t>
            </a:r>
          </a:p>
          <a:p>
            <a:r>
              <a:rPr lang="hu-HU" dirty="0" smtClean="0"/>
              <a:t>Dolgozzunk útközben az autóban</a:t>
            </a:r>
          </a:p>
          <a:p>
            <a:r>
              <a:rPr lang="hu-HU" dirty="0" smtClean="0"/>
              <a:t>Sajátítsunk el alapvető egészségügyi és segélynyújtási ismereteket</a:t>
            </a:r>
          </a:p>
          <a:p>
            <a:r>
              <a:rPr lang="hu-HU" dirty="0" smtClean="0"/>
              <a:t>Telekocsizzunk (Leginkább Európában működik)</a:t>
            </a:r>
          </a:p>
          <a:p>
            <a:r>
              <a:rPr lang="hu-HU" dirty="0" smtClean="0"/>
              <a:t>Sajátítsunk el alapvető karbantartási és autószerelési ismereteket</a:t>
            </a:r>
          </a:p>
          <a:p>
            <a:r>
              <a:rPr lang="hu-HU" dirty="0" smtClean="0"/>
              <a:t>Tankoljunk fel olcsó üzemanyaggal a határ előtt</a:t>
            </a:r>
          </a:p>
          <a:p>
            <a:r>
              <a:rPr lang="hu-HU" dirty="0" smtClean="0"/>
              <a:t>Alakítsuk az útvonalat úgy, hogy olyan országokon vezessen keresztül, ahol olcsó az üzemanyag és legális a vadkempingezés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2412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Ingyen szállás választható panorámával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70" y="1580050"/>
            <a:ext cx="7395638" cy="4930426"/>
          </a:xfrm>
        </p:spPr>
      </p:pic>
    </p:spTree>
    <p:extLst>
      <p:ext uri="{BB962C8B-B14F-4D97-AF65-F5344CB8AC3E}">
        <p14:creationId xmlns:p14="http://schemas.microsoft.com/office/powerpoint/2010/main" val="3288785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1299"/>
          </a:xfrm>
        </p:spPr>
        <p:txBody>
          <a:bodyPr/>
          <a:lstStyle/>
          <a:p>
            <a:r>
              <a:rPr lang="hu-HU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Miért utazzunk saját autóval ?</a:t>
            </a:r>
            <a:endParaRPr lang="hu-HU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2896" y="1234441"/>
            <a:ext cx="10244328" cy="4791455"/>
          </a:xfrm>
        </p:spPr>
        <p:txBody>
          <a:bodyPr>
            <a:normAutofit/>
          </a:bodyPr>
          <a:lstStyle/>
          <a:p>
            <a:r>
              <a:rPr lang="hu-HU" sz="2800" dirty="0" smtClean="0"/>
              <a:t>Bárhol a világon megvan a komfortzónád.</a:t>
            </a:r>
          </a:p>
          <a:p>
            <a:r>
              <a:rPr lang="hu-HU" sz="2800" dirty="0" smtClean="0"/>
              <a:t>Maximálisan szabad vagy.</a:t>
            </a:r>
          </a:p>
          <a:p>
            <a:r>
              <a:rPr lang="hu-HU" sz="2800" dirty="0" smtClean="0"/>
              <a:t>A legkényelmesebb utazási forma.</a:t>
            </a:r>
          </a:p>
          <a:p>
            <a:r>
              <a:rPr lang="hu-HU" sz="2800" dirty="0" smtClean="0"/>
              <a:t>Egyáltalán nem olyan drága mint gondolnád.</a:t>
            </a:r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19352" b="32181"/>
          <a:stretch/>
        </p:blipFill>
        <p:spPr>
          <a:xfrm>
            <a:off x="1170432" y="3630169"/>
            <a:ext cx="10049256" cy="26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Vadkempingezés szabályozás</a:t>
            </a:r>
            <a:endParaRPr lang="hu-HU" u="sng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2" y="1580050"/>
            <a:ext cx="9425628" cy="4879149"/>
          </a:xfrm>
        </p:spPr>
      </p:pic>
    </p:spTree>
    <p:extLst>
      <p:ext uri="{BB962C8B-B14F-4D97-AF65-F5344CB8AC3E}">
        <p14:creationId xmlns:p14="http://schemas.microsoft.com/office/powerpoint/2010/main" val="3333526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Ahol tilos a vadkemping</a:t>
            </a:r>
            <a:endParaRPr lang="hu-HU" u="sng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864320"/>
            <a:ext cx="3904488" cy="3794522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992624" y="1705017"/>
            <a:ext cx="6274933" cy="4058751"/>
          </a:xfrm>
        </p:spPr>
        <p:txBody>
          <a:bodyPr/>
          <a:lstStyle/>
          <a:p>
            <a:r>
              <a:rPr lang="hu-HU" dirty="0" smtClean="0"/>
              <a:t>A térképen pirossal jelölt országokban súlyos bírsággal is lehet számolni.</a:t>
            </a:r>
          </a:p>
          <a:p>
            <a:r>
              <a:rPr lang="hu-HU" dirty="0" smtClean="0"/>
              <a:t>A legtöbb országban hivatalosan tilos, de sok helyen nem ellenőrzik, vagy csak figyelmeztetnek.</a:t>
            </a:r>
          </a:p>
          <a:p>
            <a:r>
              <a:rPr lang="hu-HU" dirty="0" smtClean="0"/>
              <a:t>Természetvédelmi területen, nemzeti parkban, világörökségi területen, leállósávban, benzinkúton, rakparton, általában tengerparton, strandon, ártérben</a:t>
            </a:r>
          </a:p>
          <a:p>
            <a:r>
              <a:rPr lang="hu-HU" dirty="0" smtClean="0"/>
              <a:t>Ahol külön jelzés tiltja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3381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Ahol szabad a </a:t>
            </a:r>
            <a:r>
              <a:rPr lang="hu-HU" u="sng" dirty="0"/>
              <a:t>v</a:t>
            </a:r>
            <a:r>
              <a:rPr lang="hu-HU" u="sng" dirty="0" smtClean="0"/>
              <a:t>adkempingezés</a:t>
            </a:r>
            <a:endParaRPr lang="hu-HU" u="sng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5" y="1731963"/>
            <a:ext cx="4804433" cy="4059237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Lehetőleg ne nagyvárosban</a:t>
            </a:r>
          </a:p>
          <a:p>
            <a:r>
              <a:rPr lang="hu-HU" dirty="0" smtClean="0"/>
              <a:t>Kis forgalmú részen</a:t>
            </a:r>
          </a:p>
          <a:p>
            <a:r>
              <a:rPr lang="hu-HU" dirty="0" err="1" smtClean="0"/>
              <a:t>Autópályapihenőben</a:t>
            </a:r>
            <a:r>
              <a:rPr lang="hu-HU" dirty="0" smtClean="0"/>
              <a:t>, ahol megengedett</a:t>
            </a:r>
          </a:p>
          <a:p>
            <a:r>
              <a:rPr lang="hu-HU" dirty="0" smtClean="0"/>
              <a:t>Nagyvárosban áruházparkolóban</a:t>
            </a:r>
          </a:p>
          <a:p>
            <a:r>
              <a:rPr lang="hu-HU" dirty="0" smtClean="0"/>
              <a:t>Szélvédett helyen</a:t>
            </a:r>
          </a:p>
          <a:p>
            <a:r>
              <a:rPr lang="hu-HU" dirty="0" smtClean="0"/>
              <a:t>Földút mellett, vidéken a legoptimálisabb</a:t>
            </a:r>
          </a:p>
          <a:p>
            <a:r>
              <a:rPr lang="hu-HU" dirty="0" smtClean="0"/>
              <a:t>Nem szabad kipakolni az közterületre</a:t>
            </a:r>
          </a:p>
          <a:p>
            <a:r>
              <a:rPr lang="hu-HU" dirty="0" smtClean="0"/>
              <a:t>Feltűnésmentesen: Zenét, bulit, fényeket </a:t>
            </a:r>
            <a:r>
              <a:rPr lang="hu-HU" dirty="0" err="1" smtClean="0"/>
              <a:t>tüzrakást</a:t>
            </a:r>
            <a:r>
              <a:rPr lang="hu-HU" dirty="0"/>
              <a:t> </a:t>
            </a:r>
            <a:r>
              <a:rPr lang="hu-HU" dirty="0" smtClean="0"/>
              <a:t>mellőzni, az autón ne látsszon, hogy éjszakáznak benne.</a:t>
            </a:r>
          </a:p>
        </p:txBody>
      </p:sp>
    </p:spTree>
    <p:extLst>
      <p:ext uri="{BB962C8B-B14F-4D97-AF65-F5344CB8AC3E}">
        <p14:creationId xmlns:p14="http://schemas.microsoft.com/office/powerpoint/2010/main" val="3280367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Ágy kialakítása</a:t>
            </a:r>
            <a:endParaRPr lang="hu-HU" u="sng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32" y="1704975"/>
            <a:ext cx="6493144" cy="4060379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8" y="1704975"/>
            <a:ext cx="3031742" cy="4059237"/>
          </a:xfrm>
        </p:spPr>
      </p:pic>
    </p:spTree>
    <p:extLst>
      <p:ext uri="{BB962C8B-B14F-4D97-AF65-F5344CB8AC3E}">
        <p14:creationId xmlns:p14="http://schemas.microsoft.com/office/powerpoint/2010/main" val="183096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Alvóhely kialakítása</a:t>
            </a:r>
            <a:endParaRPr lang="hu-HU" u="sng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Vízszintes felület</a:t>
            </a:r>
          </a:p>
          <a:p>
            <a:r>
              <a:rPr lang="hu-HU" dirty="0" smtClean="0"/>
              <a:t>Télen hőszigetelés alulra, pl. szigetelőanyag, filcanyag, </a:t>
            </a:r>
            <a:r>
              <a:rPr lang="hu-HU" dirty="0" err="1" smtClean="0"/>
              <a:t>yogamatrac</a:t>
            </a:r>
            <a:endParaRPr lang="hu-HU" dirty="0" smtClean="0"/>
          </a:p>
          <a:p>
            <a:r>
              <a:rPr lang="hu-HU" dirty="0" smtClean="0"/>
              <a:t>Matrac: Kényelmes, nem túl puha, felcsavarható vagy összehajtható</a:t>
            </a:r>
          </a:p>
          <a:p>
            <a:r>
              <a:rPr lang="hu-HU" dirty="0" smtClean="0"/>
              <a:t>Hálózsák (télen ajánlott) vagy takaró</a:t>
            </a:r>
          </a:p>
          <a:p>
            <a:r>
              <a:rPr lang="hu-HU" dirty="0" smtClean="0"/>
              <a:t>Rendes párna akár az otthoni</a:t>
            </a:r>
          </a:p>
          <a:p>
            <a:r>
              <a:rPr lang="hu-HU" dirty="0" smtClean="0"/>
              <a:t>Friss levegő + klíma biztosítása (köv. dia)</a:t>
            </a:r>
          </a:p>
          <a:p>
            <a:r>
              <a:rPr lang="hu-HU" dirty="0" smtClean="0"/>
              <a:t>Szemfedő, füldugó opcionálisan</a:t>
            </a:r>
          </a:p>
          <a:p>
            <a:r>
              <a:rPr lang="hu-HU" dirty="0" smtClean="0"/>
              <a:t>Ablakok letakarása feltűnésmentesen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2449"/>
            <a:ext cx="4782312" cy="3108502"/>
          </a:xfrm>
        </p:spPr>
      </p:pic>
    </p:spTree>
    <p:extLst>
      <p:ext uri="{BB962C8B-B14F-4D97-AF65-F5344CB8AC3E}">
        <p14:creationId xmlns:p14="http://schemas.microsoft.com/office/powerpoint/2010/main" val="137279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Éjszakázás télen</a:t>
            </a:r>
            <a:endParaRPr lang="hu-HU" u="sng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4666700" y="1732449"/>
            <a:ext cx="7074196" cy="4058751"/>
          </a:xfrm>
        </p:spPr>
        <p:txBody>
          <a:bodyPr>
            <a:normAutofit/>
          </a:bodyPr>
          <a:lstStyle/>
          <a:p>
            <a:r>
              <a:rPr lang="hu-HU" dirty="0" smtClean="0"/>
              <a:t>Fűtés: levegős állófűtés az egyetlen valódi megoldás</a:t>
            </a:r>
          </a:p>
          <a:p>
            <a:r>
              <a:rPr lang="hu-HU" dirty="0" smtClean="0"/>
              <a:t>Alvás előtt az autót teljesen felfűteni</a:t>
            </a:r>
          </a:p>
          <a:p>
            <a:r>
              <a:rPr lang="hu-HU" dirty="0" smtClean="0"/>
              <a:t>Kiadós étkezés + alkohol akár</a:t>
            </a:r>
          </a:p>
          <a:p>
            <a:r>
              <a:rPr lang="hu-HU" dirty="0" smtClean="0"/>
              <a:t>Éjszakai pisi üvegbe </a:t>
            </a:r>
            <a:r>
              <a:rPr lang="hu-HU" dirty="0" smtClean="0">
                <a:sym typeface="Wingdings" panose="05000000000000000000" pitchFamily="2" charset="2"/>
              </a:rPr>
              <a:t>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Hőszigetelés az ablakokra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Orral a napkelte felé parkolni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Réteges öltözködés, vastag zokni, sapka, sál + takarók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Téli hálózsák (komfort zóna 0</a:t>
            </a:r>
            <a:r>
              <a:rPr lang="hu-HU" dirty="0" smtClean="0"/>
              <a:t>°</a:t>
            </a:r>
            <a:r>
              <a:rPr lang="hu-HU" dirty="0" smtClean="0">
                <a:sym typeface="Wingdings" panose="05000000000000000000" pitchFamily="2" charset="2"/>
              </a:rPr>
              <a:t>C körül)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+ tipp </a:t>
            </a:r>
            <a:r>
              <a:rPr lang="hu-HU" dirty="0" err="1" smtClean="0">
                <a:sym typeface="Wingdings" panose="05000000000000000000" pitchFamily="2" charset="2"/>
              </a:rPr>
              <a:t>másodakksiról</a:t>
            </a:r>
            <a:r>
              <a:rPr lang="hu-HU" dirty="0" smtClean="0">
                <a:sym typeface="Wingdings" panose="05000000000000000000" pitchFamily="2" charset="2"/>
              </a:rPr>
              <a:t> 12V fűthető takaró lábhoz, derékhoz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3" y="1731963"/>
            <a:ext cx="4059237" cy="4059237"/>
          </a:xfrm>
        </p:spPr>
      </p:pic>
    </p:spTree>
    <p:extLst>
      <p:ext uri="{BB962C8B-B14F-4D97-AF65-F5344CB8AC3E}">
        <p14:creationId xmlns:p14="http://schemas.microsoft.com/office/powerpoint/2010/main" val="3383667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Éjszakázás nyáron</a:t>
            </a:r>
            <a:endParaRPr lang="hu-HU" u="sng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4193361" y="1737168"/>
            <a:ext cx="7074196" cy="4058751"/>
          </a:xfrm>
        </p:spPr>
        <p:txBody>
          <a:bodyPr>
            <a:normAutofit/>
          </a:bodyPr>
          <a:lstStyle/>
          <a:p>
            <a:r>
              <a:rPr lang="hu-HU" dirty="0" smtClean="0"/>
              <a:t>Ha az éjszakai hőmérséklet engedi , legalább két ablak résnyire nyitva, hogy átjárjon a levegő</a:t>
            </a:r>
          </a:p>
          <a:p>
            <a:r>
              <a:rPr lang="hu-HU" dirty="0" smtClean="0"/>
              <a:t>Legjobb a tetőablak, vagy a légterelős ablak</a:t>
            </a:r>
          </a:p>
          <a:p>
            <a:r>
              <a:rPr lang="hu-HU" dirty="0" smtClean="0"/>
              <a:t>Nyitott ablakos oldallal parkoljunk falra, bokorra, kerítésre</a:t>
            </a:r>
          </a:p>
          <a:p>
            <a:r>
              <a:rPr lang="hu-HU" dirty="0" smtClean="0"/>
              <a:t>Szúnyogháló erősen ajánlott</a:t>
            </a:r>
          </a:p>
          <a:p>
            <a:r>
              <a:rPr lang="hu-HU" dirty="0" smtClean="0"/>
              <a:t>Ablaksötétítés függönnyel is megoldható, de a hőszigetelő anyag kint tartja a hőt, ha az alumínium felével kifelé helyezzük fel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2449"/>
            <a:ext cx="3265919" cy="4059237"/>
          </a:xfrm>
        </p:spPr>
      </p:pic>
    </p:spTree>
    <p:extLst>
      <p:ext uri="{BB962C8B-B14F-4D97-AF65-F5344CB8AC3E}">
        <p14:creationId xmlns:p14="http://schemas.microsoft.com/office/powerpoint/2010/main" val="1007877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Étkezés az autóban</a:t>
            </a:r>
            <a:endParaRPr lang="hu-HU" u="sng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732449"/>
            <a:ext cx="5059363" cy="3375267"/>
          </a:xfr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476327"/>
          </a:xfrm>
        </p:spPr>
        <p:txBody>
          <a:bodyPr/>
          <a:lstStyle/>
          <a:p>
            <a:r>
              <a:rPr lang="hu-HU" dirty="0" smtClean="0"/>
              <a:t>Elég annyi konyhafelszerelés amit egy azonos hosszú sátrazáshoz vinnél</a:t>
            </a:r>
          </a:p>
          <a:p>
            <a:r>
              <a:rPr lang="hu-HU" dirty="0" smtClean="0"/>
              <a:t>Gázfőző / Grill</a:t>
            </a:r>
          </a:p>
          <a:p>
            <a:r>
              <a:rPr lang="hu-HU" dirty="0" smtClean="0"/>
              <a:t>Műanyag tányérok és poharak</a:t>
            </a:r>
          </a:p>
          <a:p>
            <a:r>
              <a:rPr lang="hu-HU" dirty="0" smtClean="0"/>
              <a:t>Tisztavizes kanna legalább 20 liter</a:t>
            </a:r>
          </a:p>
          <a:p>
            <a:r>
              <a:rPr lang="hu-HU" dirty="0" smtClean="0"/>
              <a:t>Összecsukható kempingszék és asztal</a:t>
            </a:r>
          </a:p>
          <a:p>
            <a:r>
              <a:rPr lang="hu-HU" dirty="0" smtClean="0"/>
              <a:t>Hűtőláda</a:t>
            </a:r>
          </a:p>
          <a:p>
            <a:r>
              <a:rPr lang="hu-HU" dirty="0" smtClean="0"/>
              <a:t>Ételhordó</a:t>
            </a:r>
          </a:p>
          <a:p>
            <a:r>
              <a:rPr lang="hu-HU" dirty="0" smtClean="0"/>
              <a:t>Raktárazz be ha valahol olcsón tudsz vásárolni, kocsival vagy, elfér.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1408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Digitális nomádoknak</a:t>
            </a:r>
            <a:endParaRPr lang="hu-HU" u="sng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93208" y="1732449"/>
            <a:ext cx="6174349" cy="2446359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Kis laptop asztal </a:t>
            </a:r>
            <a:r>
              <a:rPr lang="hu-HU" dirty="0" err="1" smtClean="0"/>
              <a:t>pl</a:t>
            </a:r>
            <a:r>
              <a:rPr lang="hu-HU" dirty="0" smtClean="0"/>
              <a:t> a képen (</a:t>
            </a:r>
            <a:r>
              <a:rPr lang="hu-HU" dirty="0" err="1" smtClean="0"/>
              <a:t>alibaba.com</a:t>
            </a:r>
            <a:r>
              <a:rPr lang="hu-HU" dirty="0" smtClean="0"/>
              <a:t> 30€)</a:t>
            </a:r>
          </a:p>
          <a:p>
            <a:r>
              <a:rPr lang="hu-HU" dirty="0" smtClean="0"/>
              <a:t>12V </a:t>
            </a:r>
            <a:r>
              <a:rPr lang="hu-HU" dirty="0" err="1" smtClean="0"/>
              <a:t>to</a:t>
            </a:r>
            <a:r>
              <a:rPr lang="hu-HU" dirty="0" smtClean="0"/>
              <a:t> 230V </a:t>
            </a:r>
            <a:r>
              <a:rPr lang="hu-HU" dirty="0" err="1" smtClean="0"/>
              <a:t>Inverter</a:t>
            </a:r>
            <a:r>
              <a:rPr lang="hu-HU" dirty="0"/>
              <a:t> </a:t>
            </a:r>
            <a:r>
              <a:rPr lang="hu-HU" dirty="0" smtClean="0"/>
              <a:t>(közvetlen </a:t>
            </a:r>
            <a:r>
              <a:rPr lang="hu-HU" dirty="0" err="1" smtClean="0"/>
              <a:t>akksira</a:t>
            </a:r>
            <a:r>
              <a:rPr lang="hu-HU" dirty="0" smtClean="0"/>
              <a:t>, </a:t>
            </a:r>
            <a:r>
              <a:rPr lang="hu-HU" dirty="0" err="1" smtClean="0"/>
              <a:t>védöáramkörös</a:t>
            </a:r>
            <a:r>
              <a:rPr lang="hu-HU" dirty="0" smtClean="0"/>
              <a:t>)</a:t>
            </a:r>
          </a:p>
          <a:p>
            <a:r>
              <a:rPr lang="hu-HU" dirty="0" smtClean="0"/>
              <a:t>4G SIM WLAN </a:t>
            </a:r>
            <a:r>
              <a:rPr lang="hu-HU" dirty="0" err="1" smtClean="0"/>
              <a:t>Router</a:t>
            </a:r>
            <a:endParaRPr lang="hu-HU" dirty="0" smtClean="0"/>
          </a:p>
          <a:p>
            <a:r>
              <a:rPr lang="hu-HU" dirty="0" smtClean="0"/>
              <a:t>WLAN Antenna</a:t>
            </a:r>
          </a:p>
          <a:p>
            <a:r>
              <a:rPr lang="hu-HU" dirty="0" smtClean="0"/>
              <a:t>Másodakkumulátor vagy Mobile </a:t>
            </a:r>
            <a:r>
              <a:rPr lang="hu-HU" dirty="0" err="1" smtClean="0"/>
              <a:t>Power</a:t>
            </a:r>
            <a:r>
              <a:rPr lang="hu-HU" dirty="0" smtClean="0"/>
              <a:t> </a:t>
            </a:r>
            <a:r>
              <a:rPr lang="hu-HU" dirty="0" err="1" smtClean="0"/>
              <a:t>Pack</a:t>
            </a:r>
            <a:endParaRPr lang="hu-HU" dirty="0" smtClean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2449"/>
            <a:ext cx="4059237" cy="4059237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22" y="4165578"/>
            <a:ext cx="1626108" cy="162610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43" y="4165578"/>
            <a:ext cx="1706681" cy="162610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237" y="4148165"/>
            <a:ext cx="1618868" cy="164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89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Alapvető elsősegély ismeretek</a:t>
            </a:r>
            <a:endParaRPr lang="hu-HU" u="sng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74920" y="1731963"/>
            <a:ext cx="6345936" cy="4059237"/>
          </a:xfrm>
        </p:spPr>
        <p:txBody>
          <a:bodyPr>
            <a:normAutofit/>
          </a:bodyPr>
          <a:lstStyle/>
          <a:p>
            <a:r>
              <a:rPr lang="hu-HU" dirty="0" smtClean="0"/>
              <a:t>Egy jó túlélő felszerelés 100-200 € </a:t>
            </a:r>
            <a:br>
              <a:rPr lang="hu-HU" dirty="0" smtClean="0"/>
            </a:br>
            <a:r>
              <a:rPr lang="hu-HU" dirty="0" smtClean="0"/>
              <a:t>Egyszer kell megvenni. Annyiba kerül mint </a:t>
            </a:r>
            <a:r>
              <a:rPr lang="hu-HU" dirty="0" err="1" smtClean="0"/>
              <a:t>pl</a:t>
            </a:r>
            <a:r>
              <a:rPr lang="hu-HU" dirty="0" smtClean="0"/>
              <a:t> egy ujj sínbe rakása Németországban.</a:t>
            </a:r>
          </a:p>
          <a:p>
            <a:r>
              <a:rPr lang="hu-HU" dirty="0" smtClean="0"/>
              <a:t>Alapvető ismeretek elsajátítása (nyomókötés, kullancs kiszedés, sín készítése, sebvarrás, gyógyszerek ismerete) </a:t>
            </a:r>
            <a:endParaRPr lang="hu-HU" dirty="0"/>
          </a:p>
          <a:p>
            <a:r>
              <a:rPr lang="hu-HU" dirty="0" smtClean="0"/>
              <a:t>Egy jó elsősegély kézikönyv</a:t>
            </a:r>
          </a:p>
          <a:p>
            <a:pPr marL="36900" indent="0">
              <a:buNone/>
            </a:pPr>
            <a:endParaRPr lang="hu-HU" dirty="0" smtClean="0"/>
          </a:p>
          <a:p>
            <a:pPr marL="36900" indent="0">
              <a:buNone/>
            </a:pPr>
            <a:endParaRPr lang="hu-HU" dirty="0" smtClean="0"/>
          </a:p>
          <a:p>
            <a:r>
              <a:rPr lang="hu-HU" dirty="0" smtClean="0"/>
              <a:t>1 kis tűzoltó készülék !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29" y="1731963"/>
            <a:ext cx="4200768" cy="4059237"/>
          </a:xfrm>
        </p:spPr>
      </p:pic>
    </p:spTree>
    <p:extLst>
      <p:ext uri="{BB962C8B-B14F-4D97-AF65-F5344CB8AC3E}">
        <p14:creationId xmlns:p14="http://schemas.microsoft.com/office/powerpoint/2010/main" val="1847265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I. Előkészületek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Autóválasztás, Felkészítés, Útvonaltervezés, Bürokrácia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74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Telekocsi</a:t>
            </a:r>
            <a:endParaRPr lang="hu-HU" u="sng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74920" y="1731963"/>
            <a:ext cx="6345936" cy="4059237"/>
          </a:xfrm>
        </p:spPr>
        <p:txBody>
          <a:bodyPr>
            <a:normAutofit/>
          </a:bodyPr>
          <a:lstStyle/>
          <a:p>
            <a:r>
              <a:rPr lang="hu-HU" dirty="0" smtClean="0"/>
              <a:t>Regisztráljunk nemzetközi telekocsi oldalakra és Facebook csoportokba mint pl. a </a:t>
            </a:r>
            <a:r>
              <a:rPr lang="hu-HU" dirty="0" err="1" smtClean="0"/>
              <a:t>blablacar.com</a:t>
            </a:r>
            <a:endParaRPr lang="hu-HU" dirty="0" smtClean="0"/>
          </a:p>
          <a:p>
            <a:r>
              <a:rPr lang="hu-HU" dirty="0" smtClean="0"/>
              <a:t>Üzemanyag hozzájárulással csökkenthetjük a költségeket, és jó társaságot is találhatunk</a:t>
            </a:r>
            <a:endParaRPr lang="hu-HU" dirty="0"/>
          </a:p>
          <a:p>
            <a:r>
              <a:rPr lang="hu-HU" dirty="0" smtClean="0"/>
              <a:t>Ha laza a menetrendünk háztól házig is vihetjük az útitársat, így több bevételünk lehet</a:t>
            </a:r>
          </a:p>
          <a:p>
            <a:r>
              <a:rPr lang="hu-HU" dirty="0"/>
              <a:t>V</a:t>
            </a:r>
            <a:r>
              <a:rPr lang="hu-HU" dirty="0" smtClean="0"/>
              <a:t>ehetünk fel stopposokat, ők jellemzően nem fizetnek az útért, viszont főleg távolabbi országokban Európán kívül jó eséllyel meghívnak vacsorára, vagy éjszakára ha hazaviszed őket.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0" y="1731962"/>
            <a:ext cx="4076824" cy="4476814"/>
          </a:xfrm>
        </p:spPr>
      </p:pic>
    </p:spTree>
    <p:extLst>
      <p:ext uri="{BB962C8B-B14F-4D97-AF65-F5344CB8AC3E}">
        <p14:creationId xmlns:p14="http://schemas.microsoft.com/office/powerpoint/2010/main" val="3248374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Karbantartás és </a:t>
            </a:r>
            <a:r>
              <a:rPr lang="hu-HU" u="sng" dirty="0" err="1" smtClean="0"/>
              <a:t>szervíz</a:t>
            </a:r>
            <a:endParaRPr lang="hu-HU" u="sng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74920" y="1731963"/>
            <a:ext cx="6345936" cy="4074477"/>
          </a:xfrm>
        </p:spPr>
        <p:txBody>
          <a:bodyPr>
            <a:normAutofit/>
          </a:bodyPr>
          <a:lstStyle/>
          <a:p>
            <a:r>
              <a:rPr lang="hu-HU" sz="1800" dirty="0" smtClean="0"/>
              <a:t>Az autó mindig kapja meg az esedékes karbantartást! </a:t>
            </a:r>
            <a:br>
              <a:rPr lang="hu-HU" sz="1800" dirty="0" smtClean="0"/>
            </a:br>
            <a:r>
              <a:rPr lang="hu-HU" sz="1800" dirty="0" smtClean="0"/>
              <a:t>A karbantartási intervallum az extrém használattal csökken!</a:t>
            </a:r>
          </a:p>
          <a:p>
            <a:r>
              <a:rPr lang="hu-HU" sz="1800" dirty="0" smtClean="0"/>
              <a:t>Előzzük meg a nagyobb bajt, ha fura hangot hallunk, csökken a teljesítmény, füstöl az autó keressük meg a hibát!</a:t>
            </a:r>
          </a:p>
          <a:p>
            <a:r>
              <a:rPr lang="hu-HU" sz="1800" dirty="0" smtClean="0"/>
              <a:t>Indulás előtt ellenőrizzük a kopó alkatrészek állapotát!</a:t>
            </a:r>
          </a:p>
          <a:p>
            <a:r>
              <a:rPr lang="hu-HU" sz="1800" dirty="0" smtClean="0"/>
              <a:t>Tanuljuk meg az alapvető egyszerű szervizfolyamatokat; kerékcsere, fékek cseréje, olajcsere, izzók, gyertyák, szűrök cseréje, meglazult elemek rögzítése, stb.!</a:t>
            </a:r>
          </a:p>
          <a:p>
            <a:r>
              <a:rPr lang="hu-HU" sz="1800" dirty="0" smtClean="0"/>
              <a:t>Vigyünk kézikönyvet a komolyabb feladatokhoz!</a:t>
            </a:r>
          </a:p>
          <a:p>
            <a:r>
              <a:rPr lang="hu-HU" sz="1800" dirty="0" smtClean="0"/>
              <a:t>Legyen egy komolyabb szerszámkészletünk, valamint tartalék a kopó alkatrészekből!</a:t>
            </a:r>
          </a:p>
          <a:p>
            <a:pPr marL="36900" indent="0">
              <a:buNone/>
            </a:pPr>
            <a:endParaRPr lang="hu-HU" sz="1800" dirty="0" smtClean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731963"/>
            <a:ext cx="4462513" cy="3187509"/>
          </a:xfrm>
        </p:spPr>
      </p:pic>
    </p:spTree>
    <p:extLst>
      <p:ext uri="{BB962C8B-B14F-4D97-AF65-F5344CB8AC3E}">
        <p14:creationId xmlns:p14="http://schemas.microsoft.com/office/powerpoint/2010/main" val="4133424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Üzemanyagárak a világban</a:t>
            </a:r>
            <a:endParaRPr lang="hu-HU" u="sng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9" y="1580050"/>
            <a:ext cx="8572934" cy="4812482"/>
          </a:xfrm>
        </p:spPr>
      </p:pic>
    </p:spTree>
    <p:extLst>
      <p:ext uri="{BB962C8B-B14F-4D97-AF65-F5344CB8AC3E}">
        <p14:creationId xmlns:p14="http://schemas.microsoft.com/office/powerpoint/2010/main" val="628981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Leghasznosabb oldalak</a:t>
            </a:r>
            <a:endParaRPr lang="hu-HU" u="sng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800" dirty="0">
                <a:hlinkClick r:id="rId2"/>
              </a:rPr>
              <a:t>http://overlandingassociation.org</a:t>
            </a:r>
            <a:r>
              <a:rPr lang="hu-HU" sz="1800" dirty="0" smtClean="0">
                <a:hlinkClick r:id="rId2"/>
              </a:rPr>
              <a:t>/</a:t>
            </a:r>
            <a:r>
              <a:rPr lang="hu-HU" sz="1800" dirty="0" smtClean="0"/>
              <a:t>		</a:t>
            </a:r>
          </a:p>
          <a:p>
            <a:pPr marL="36900" indent="0">
              <a:buNone/>
            </a:pPr>
            <a:r>
              <a:rPr lang="hu-HU" sz="1800" dirty="0" smtClean="0"/>
              <a:t>Minden aktuális </a:t>
            </a:r>
            <a:r>
              <a:rPr lang="hu-HU" sz="1800" dirty="0" err="1" smtClean="0"/>
              <a:t>info</a:t>
            </a:r>
            <a:r>
              <a:rPr lang="hu-HU" sz="1800" dirty="0" smtClean="0"/>
              <a:t> amit autós utazáshoz tudni kell táblázatokban és interaktív térképen.</a:t>
            </a:r>
          </a:p>
          <a:p>
            <a:r>
              <a:rPr lang="hu-HU" sz="1800" dirty="0">
                <a:hlinkClick r:id="rId3"/>
              </a:rPr>
              <a:t>http://</a:t>
            </a:r>
            <a:r>
              <a:rPr lang="hu-HU" sz="1800" dirty="0" smtClean="0">
                <a:hlinkClick r:id="rId3"/>
              </a:rPr>
              <a:t>www.globalpetrolprices.com</a:t>
            </a:r>
            <a:r>
              <a:rPr lang="hu-HU" sz="1800" dirty="0" smtClean="0"/>
              <a:t>		</a:t>
            </a:r>
          </a:p>
          <a:p>
            <a:pPr marL="36900" indent="0">
              <a:buNone/>
            </a:pPr>
            <a:r>
              <a:rPr lang="hu-HU" sz="1800" dirty="0" smtClean="0"/>
              <a:t>Minden ország aktuális üzemanyagárai napi frissítéssel.</a:t>
            </a:r>
          </a:p>
          <a:p>
            <a:r>
              <a:rPr lang="hu-HU" sz="1800" dirty="0">
                <a:hlinkClick r:id="rId4"/>
              </a:rPr>
              <a:t>https://explorer-magazin.com/kalender</a:t>
            </a:r>
            <a:r>
              <a:rPr lang="hu-HU" sz="1800" dirty="0" smtClean="0">
                <a:hlinkClick r:id="rId4"/>
              </a:rPr>
              <a:t>/</a:t>
            </a:r>
            <a:r>
              <a:rPr lang="hu-HU" sz="1800" dirty="0" smtClean="0"/>
              <a:t>	</a:t>
            </a:r>
          </a:p>
          <a:p>
            <a:pPr marL="36900" indent="0">
              <a:buNone/>
            </a:pPr>
            <a:r>
              <a:rPr lang="hu-HU" sz="1800" dirty="0" smtClean="0"/>
              <a:t>Minden Európai </a:t>
            </a:r>
            <a:r>
              <a:rPr lang="hu-HU" sz="1800" dirty="0" err="1" smtClean="0"/>
              <a:t>Overlander</a:t>
            </a:r>
            <a:r>
              <a:rPr lang="hu-HU" sz="1800" dirty="0" smtClean="0"/>
              <a:t> és Camping expo és találkozó időpontja és helye.</a:t>
            </a:r>
          </a:p>
          <a:p>
            <a:r>
              <a:rPr lang="hu-HU" sz="1800" dirty="0">
                <a:hlinkClick r:id="rId5"/>
              </a:rPr>
              <a:t>http://caravanistan.com</a:t>
            </a:r>
            <a:r>
              <a:rPr lang="hu-HU" sz="1800" dirty="0" smtClean="0">
                <a:hlinkClick r:id="rId5"/>
              </a:rPr>
              <a:t>/</a:t>
            </a:r>
            <a:r>
              <a:rPr lang="hu-HU" sz="1800" dirty="0" smtClean="0"/>
              <a:t>			</a:t>
            </a:r>
            <a:r>
              <a:rPr lang="hu-HU" sz="1800" dirty="0"/>
              <a:t>	</a:t>
            </a:r>
            <a:endParaRPr lang="hu-HU" sz="1800" dirty="0" smtClean="0"/>
          </a:p>
          <a:p>
            <a:pPr marL="36900" indent="0">
              <a:buNone/>
            </a:pPr>
            <a:r>
              <a:rPr lang="hu-HU" sz="1800" dirty="0" smtClean="0"/>
              <a:t>Közel keleti országhatár infók, meghívólevelek, vízumok intézése.</a:t>
            </a:r>
          </a:p>
          <a:p>
            <a:r>
              <a:rPr lang="hu-HU" sz="1800" dirty="0">
                <a:hlinkClick r:id="rId6"/>
              </a:rPr>
              <a:t>http://www.travelriskmap.com</a:t>
            </a:r>
            <a:r>
              <a:rPr lang="hu-HU" sz="1800" dirty="0" smtClean="0">
                <a:hlinkClick r:id="rId6"/>
              </a:rPr>
              <a:t>/</a:t>
            </a:r>
            <a:r>
              <a:rPr lang="hu-HU" sz="1800" dirty="0" smtClean="0"/>
              <a:t>		</a:t>
            </a:r>
            <a:endParaRPr lang="hu-HU" sz="1800" dirty="0"/>
          </a:p>
          <a:p>
            <a:pPr marL="36900" indent="0">
              <a:buNone/>
            </a:pPr>
            <a:r>
              <a:rPr lang="hu-HU" sz="1800" dirty="0" smtClean="0"/>
              <a:t>Minden ország besorolása biztonsági szempontból interaktív térképpel, rendszeres frissítéssel.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588839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III. +Tippek tőlem</a:t>
            </a:r>
            <a:endParaRPr lang="hu-HU" u="sng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74920" y="1731963"/>
            <a:ext cx="6345936" cy="4074477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hu-HU" sz="2800" dirty="0" smtClean="0"/>
              <a:t>OBD SCANNER</a:t>
            </a:r>
          </a:p>
          <a:p>
            <a:pPr marL="36900" indent="0">
              <a:buNone/>
            </a:pPr>
            <a:endParaRPr lang="hu-HU" sz="1800" dirty="0"/>
          </a:p>
          <a:p>
            <a:pPr marL="36900" indent="0">
              <a:buNone/>
            </a:pPr>
            <a:r>
              <a:rPr lang="hu-HU" sz="1800" dirty="0" smtClean="0"/>
              <a:t>Egy ilyen készülék mindenképpen ajánlott modernebb autók esetében.</a:t>
            </a:r>
          </a:p>
          <a:p>
            <a:r>
              <a:rPr lang="hu-HU" sz="1800" dirty="0" smtClean="0"/>
              <a:t>Hibakód olvasás törlés</a:t>
            </a:r>
          </a:p>
          <a:p>
            <a:r>
              <a:rPr lang="hu-HU" sz="1800" dirty="0" smtClean="0"/>
              <a:t>Hibakeresés</a:t>
            </a:r>
          </a:p>
          <a:p>
            <a:r>
              <a:rPr lang="hu-HU" sz="1800" dirty="0" smtClean="0"/>
              <a:t>Értékek kiolvasása</a:t>
            </a:r>
          </a:p>
          <a:p>
            <a:pPr marL="36900" indent="0">
              <a:buNone/>
            </a:pPr>
            <a:r>
              <a:rPr lang="hu-HU" sz="1800" dirty="0" smtClean="0"/>
              <a:t>Ha nem is tudjuk javítani a hibát de tudjuk mi az, akkor már konkrét kéréssel mehetünk a </a:t>
            </a:r>
            <a:r>
              <a:rPr lang="hu-HU" sz="1800" dirty="0" err="1" smtClean="0"/>
              <a:t>szervízbe</a:t>
            </a:r>
            <a:r>
              <a:rPr lang="hu-HU" sz="1800" dirty="0" smtClean="0"/>
              <a:t> ahol így nem tudnak átverni és nem tudnak díjat felszámolni hosszadalmas hibakeresésért. Akár egy ilyen alkalommal visszahozza az árát.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864320"/>
            <a:ext cx="3744352" cy="2808264"/>
          </a:xfrm>
        </p:spPr>
      </p:pic>
    </p:spTree>
    <p:extLst>
      <p:ext uri="{BB962C8B-B14F-4D97-AF65-F5344CB8AC3E}">
        <p14:creationId xmlns:p14="http://schemas.microsoft.com/office/powerpoint/2010/main" val="240596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III. +Tippek tőlem</a:t>
            </a:r>
            <a:endParaRPr lang="hu-HU" u="sng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074920" y="1731963"/>
            <a:ext cx="6345936" cy="4193349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hu-HU" sz="2800" dirty="0" smtClean="0"/>
              <a:t>APA 5 </a:t>
            </a:r>
            <a:r>
              <a:rPr lang="hu-HU" sz="2800" dirty="0" err="1" smtClean="0"/>
              <a:t>in</a:t>
            </a:r>
            <a:r>
              <a:rPr lang="hu-HU" sz="2800" dirty="0" smtClean="0"/>
              <a:t> 1 </a:t>
            </a:r>
            <a:r>
              <a:rPr lang="hu-HU" sz="2800" dirty="0" err="1" smtClean="0"/>
              <a:t>Power</a:t>
            </a:r>
            <a:r>
              <a:rPr lang="hu-HU" sz="2800" dirty="0" smtClean="0"/>
              <a:t> </a:t>
            </a:r>
            <a:r>
              <a:rPr lang="hu-HU" sz="2800" dirty="0" err="1" smtClean="0"/>
              <a:t>Pack</a:t>
            </a:r>
            <a:r>
              <a:rPr lang="hu-HU" sz="2800" dirty="0" smtClean="0"/>
              <a:t> </a:t>
            </a:r>
          </a:p>
          <a:p>
            <a:pPr marL="36900" indent="0">
              <a:buNone/>
            </a:pPr>
            <a:endParaRPr lang="hu-HU" sz="1800" dirty="0"/>
          </a:p>
          <a:p>
            <a:pPr marL="36900" indent="0">
              <a:buNone/>
            </a:pPr>
            <a:r>
              <a:rPr lang="hu-HU" sz="1800" dirty="0" smtClean="0"/>
              <a:t>Talán a leghasznosabb készülék </a:t>
            </a:r>
            <a:r>
              <a:rPr lang="hu-HU" sz="1800" dirty="0" err="1" smtClean="0"/>
              <a:t>overlandereknek</a:t>
            </a:r>
            <a:endParaRPr lang="hu-HU" sz="1800" dirty="0" smtClean="0"/>
          </a:p>
          <a:p>
            <a:r>
              <a:rPr lang="hu-HU" sz="1800" dirty="0" smtClean="0"/>
              <a:t>Beépített 17A </a:t>
            </a:r>
            <a:r>
              <a:rPr lang="hu-HU" sz="1800" dirty="0" err="1" smtClean="0"/>
              <a:t>akksi</a:t>
            </a:r>
            <a:endParaRPr lang="hu-HU" sz="1800" dirty="0" smtClean="0"/>
          </a:p>
          <a:p>
            <a:r>
              <a:rPr lang="hu-HU" sz="1800" dirty="0" smtClean="0"/>
              <a:t>Kompresszor manométerrel</a:t>
            </a:r>
          </a:p>
          <a:p>
            <a:r>
              <a:rPr lang="hu-HU" sz="1800" dirty="0" smtClean="0"/>
              <a:t>230V konnektor valamint 12V csatlakozók</a:t>
            </a:r>
          </a:p>
          <a:p>
            <a:r>
              <a:rPr lang="hu-HU" sz="1800" dirty="0" smtClean="0"/>
              <a:t>LED Lámpa bármihez</a:t>
            </a:r>
          </a:p>
          <a:p>
            <a:r>
              <a:rPr lang="hu-HU" sz="1800" dirty="0" smtClean="0"/>
              <a:t>Indítósegéd lemerült </a:t>
            </a:r>
            <a:r>
              <a:rPr lang="hu-HU" sz="1800" dirty="0" err="1" smtClean="0"/>
              <a:t>akkumlátorhoz</a:t>
            </a:r>
            <a:endParaRPr lang="hu-HU" sz="1800" dirty="0" smtClean="0"/>
          </a:p>
          <a:p>
            <a:r>
              <a:rPr lang="hu-HU" sz="1800" dirty="0" smtClean="0"/>
              <a:t>Súlyzós edzésnek sem utolsó </a:t>
            </a:r>
            <a:r>
              <a:rPr lang="hu-HU" sz="1800" dirty="0" smtClean="0">
                <a:sym typeface="Wingdings" panose="05000000000000000000" pitchFamily="2" charset="2"/>
              </a:rPr>
              <a:t></a:t>
            </a:r>
          </a:p>
          <a:p>
            <a:pPr marL="36900" indent="0">
              <a:buNone/>
            </a:pPr>
            <a:r>
              <a:rPr lang="hu-HU" sz="1800" dirty="0" smtClean="0">
                <a:sym typeface="Wingdings" panose="05000000000000000000" pitchFamily="2" charset="2"/>
              </a:rPr>
              <a:t>Kb. 150 € de kiváltja a fenti dolgokat egy eszköz.</a:t>
            </a:r>
            <a:endParaRPr lang="hu-HU" sz="1800" dirty="0" smtClean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1963"/>
            <a:ext cx="3998348" cy="4059237"/>
          </a:xfrm>
        </p:spPr>
      </p:pic>
    </p:spTree>
    <p:extLst>
      <p:ext uri="{BB962C8B-B14F-4D97-AF65-F5344CB8AC3E}">
        <p14:creationId xmlns:p14="http://schemas.microsoft.com/office/powerpoint/2010/main" val="414791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u="sng" dirty="0" smtClean="0"/>
              <a:t>III. +Tippek tőlem</a:t>
            </a:r>
            <a:endParaRPr lang="hu-HU" u="sng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66944" y="1731963"/>
            <a:ext cx="6345936" cy="4193349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hu-HU" sz="2800" dirty="0" err="1" smtClean="0"/>
              <a:t>Dashcam</a:t>
            </a:r>
            <a:endParaRPr lang="hu-HU" sz="2800" dirty="0" smtClean="0"/>
          </a:p>
          <a:p>
            <a:pPr marL="36900" indent="0">
              <a:buNone/>
            </a:pPr>
            <a:endParaRPr lang="hu-HU" sz="1800" dirty="0"/>
          </a:p>
          <a:p>
            <a:pPr marL="36900" indent="0">
              <a:buNone/>
            </a:pPr>
            <a:r>
              <a:rPr lang="hu-HU" sz="1800" dirty="0" smtClean="0"/>
              <a:t>Közlekedési balesetek, rongálás, szabálytalanság esetén hihetetlenül leegyszerűsíti a helyzet tisztázását.</a:t>
            </a:r>
            <a:br>
              <a:rPr lang="hu-HU" sz="1800" dirty="0" smtClean="0"/>
            </a:b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hu-HU" sz="1800" dirty="0" smtClean="0"/>
              <a:t>Kifejezetten ajánlott, közlekedési szempontból rossz országok esetén ( részeg sofőrök, korrupt rendőrök stb.)</a:t>
            </a:r>
          </a:p>
          <a:p>
            <a:pPr marL="36900" indent="0">
              <a:buNone/>
            </a:pPr>
            <a:endParaRPr lang="hu-HU" sz="1800" dirty="0"/>
          </a:p>
          <a:p>
            <a:pPr marL="36900" indent="0">
              <a:buNone/>
            </a:pPr>
            <a:r>
              <a:rPr lang="hu-HU" sz="1800" dirty="0" smtClean="0"/>
              <a:t>Bizonyos országokban tiltott, pl.: Németország</a:t>
            </a: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79" y="1731963"/>
            <a:ext cx="3840274" cy="3534981"/>
          </a:xfrm>
        </p:spPr>
      </p:pic>
    </p:spTree>
    <p:extLst>
      <p:ext uri="{BB962C8B-B14F-4D97-AF65-F5344CB8AC3E}">
        <p14:creationId xmlns:p14="http://schemas.microsoft.com/office/powerpoint/2010/main" val="3939883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92D050"/>
                </a:solidFill>
              </a:rPr>
              <a:t>Köszönöm a figyelmet ! </a:t>
            </a:r>
            <a:endParaRPr lang="hu-HU" dirty="0">
              <a:solidFill>
                <a:srgbClr val="92D05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 algn="ctr">
              <a:buNone/>
            </a:pPr>
            <a:r>
              <a:rPr lang="hu-HU" sz="2800" dirty="0" smtClean="0"/>
              <a:t>Jó utat kívánok mindenkinek !</a:t>
            </a:r>
          </a:p>
          <a:p>
            <a:pPr marL="36900" indent="0" algn="ctr">
              <a:buNone/>
            </a:pPr>
            <a:endParaRPr lang="hu-HU" dirty="0" smtClean="0"/>
          </a:p>
          <a:p>
            <a:pPr marL="36900" indent="0" algn="ctr">
              <a:buNone/>
            </a:pPr>
            <a:r>
              <a:rPr lang="hu-HU" dirty="0" smtClean="0"/>
              <a:t>Csatlakozz a Magyar autós </a:t>
            </a:r>
            <a:r>
              <a:rPr lang="hu-HU" dirty="0"/>
              <a:t>utazók klubjához!</a:t>
            </a:r>
            <a:br>
              <a:rPr lang="hu-HU" dirty="0"/>
            </a:br>
            <a:r>
              <a:rPr lang="hu-HU" dirty="0">
                <a:hlinkClick r:id="rId2"/>
              </a:rPr>
              <a:t>https://</a:t>
            </a:r>
            <a:r>
              <a:rPr lang="hu-HU" dirty="0" smtClean="0">
                <a:hlinkClick r:id="rId2"/>
              </a:rPr>
              <a:t>www.facebook.com/groups/overlandingclubhungary</a:t>
            </a:r>
            <a:endParaRPr lang="hu-HU" dirty="0"/>
          </a:p>
          <a:p>
            <a:pPr marL="36900" indent="0" algn="ctr">
              <a:buNone/>
            </a:pPr>
            <a:r>
              <a:rPr lang="hu-HU" dirty="0" err="1" smtClean="0"/>
              <a:t>Blogom</a:t>
            </a:r>
            <a:r>
              <a:rPr lang="hu-HU" dirty="0" smtClean="0"/>
              <a:t>:</a:t>
            </a:r>
            <a:br>
              <a:rPr lang="hu-HU" dirty="0" smtClean="0"/>
            </a:br>
            <a:r>
              <a:rPr lang="hu-HU" dirty="0" err="1" smtClean="0">
                <a:hlinkClick r:id="rId3"/>
              </a:rPr>
              <a:t>www.wonderlustking.com</a:t>
            </a:r>
            <a:endParaRPr lang="hu-HU" dirty="0" smtClean="0"/>
          </a:p>
          <a:p>
            <a:pPr marL="36900" indent="0" algn="ctr">
              <a:buNone/>
            </a:pPr>
            <a:r>
              <a:rPr lang="hu-HU" dirty="0" smtClean="0"/>
              <a:t>Facebook oldalam: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hlinkClick r:id="rId4"/>
              </a:rPr>
              <a:t>https://</a:t>
            </a:r>
            <a:r>
              <a:rPr lang="hu-HU" dirty="0" smtClean="0">
                <a:hlinkClick r:id="rId4"/>
              </a:rPr>
              <a:t>www.facebook.com/wonderlustkin9</a:t>
            </a:r>
            <a:endParaRPr lang="hu-HU" dirty="0" smtClean="0"/>
          </a:p>
          <a:p>
            <a:pPr marL="36900" indent="0" algn="ctr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653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1299"/>
          </a:xfrm>
        </p:spPr>
        <p:txBody>
          <a:bodyPr/>
          <a:lstStyle/>
          <a:p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Milyen autót válasszak ?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hu-HU" dirty="0" smtClean="0"/>
              <a:t>Mérlegelj a tervezett jövőbeni utad / útjaid alapján a következő </a:t>
            </a:r>
            <a:r>
              <a:rPr lang="hu-HU" dirty="0" err="1" smtClean="0"/>
              <a:t>checklista</a:t>
            </a:r>
            <a:r>
              <a:rPr lang="hu-HU" dirty="0" smtClean="0"/>
              <a:t> szerint:</a:t>
            </a:r>
          </a:p>
          <a:p>
            <a:pPr marL="36900" indent="0">
              <a:buNone/>
            </a:pPr>
            <a:endParaRPr lang="hu-HU" dirty="0" smtClean="0"/>
          </a:p>
          <a:p>
            <a:r>
              <a:rPr lang="hu-HU" dirty="0" smtClean="0"/>
              <a:t>Mennyi a büdzséd ? (Vételár, fogyasztás, </a:t>
            </a:r>
            <a:r>
              <a:rPr lang="hu-HU" dirty="0" err="1" smtClean="0"/>
              <a:t>szervízköltségek</a:t>
            </a:r>
            <a:r>
              <a:rPr lang="hu-HU" dirty="0" smtClean="0"/>
              <a:t>, </a:t>
            </a:r>
            <a:r>
              <a:rPr lang="hu-HU" dirty="0" err="1" smtClean="0"/>
              <a:t>Carnet</a:t>
            </a:r>
            <a:r>
              <a:rPr lang="hu-HU" dirty="0" smtClean="0"/>
              <a:t> </a:t>
            </a:r>
            <a:r>
              <a:rPr lang="hu-HU" dirty="0" err="1" smtClean="0"/>
              <a:t>deposit</a:t>
            </a:r>
            <a:r>
              <a:rPr lang="hu-HU" dirty="0" smtClean="0"/>
              <a:t>*)</a:t>
            </a:r>
          </a:p>
          <a:p>
            <a:r>
              <a:rPr lang="hu-HU" dirty="0" smtClean="0"/>
              <a:t>Hányan utaznátok, és aludnátok-e az autóban?</a:t>
            </a:r>
          </a:p>
          <a:p>
            <a:r>
              <a:rPr lang="hu-HU" dirty="0" smtClean="0"/>
              <a:t>Kényelmi igényeid (klíma, automata váltó, </a:t>
            </a:r>
            <a:r>
              <a:rPr lang="hu-HU" dirty="0" err="1" smtClean="0"/>
              <a:t>tempomat</a:t>
            </a:r>
            <a:r>
              <a:rPr lang="hu-HU" dirty="0" smtClean="0"/>
              <a:t>, állófűtés stb.)</a:t>
            </a:r>
          </a:p>
          <a:p>
            <a:r>
              <a:rPr lang="hu-HU" dirty="0" smtClean="0"/>
              <a:t>Hajóztatási feltételek*</a:t>
            </a:r>
          </a:p>
          <a:p>
            <a:r>
              <a:rPr lang="hu-HU" dirty="0" smtClean="0"/>
              <a:t>Javíthatóság, strapabírás, igénytelenség, alkatrészellátás</a:t>
            </a:r>
          </a:p>
          <a:p>
            <a:r>
              <a:rPr lang="hu-HU" dirty="0" smtClean="0"/>
              <a:t>Tereptulajdonságok ( terepszögek, gázlómélység, </a:t>
            </a:r>
            <a:r>
              <a:rPr lang="hu-HU" dirty="0" err="1" smtClean="0"/>
              <a:t>hasmagasság</a:t>
            </a:r>
            <a:r>
              <a:rPr lang="hu-HU" dirty="0" smtClean="0"/>
              <a:t>, összkerékhajtás)</a:t>
            </a:r>
          </a:p>
          <a:p>
            <a:r>
              <a:rPr lang="hu-HU" dirty="0" smtClean="0"/>
              <a:t>Mindenképp legyen a nevedre írva. (lehet exportrendszám is)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1199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Az autó felkészítése*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2449"/>
            <a:ext cx="5059363" cy="2845891"/>
          </a:xfrm>
        </p:spPr>
      </p:pic>
      <p:sp>
        <p:nvSpPr>
          <p:cNvPr id="7" name="Tartalom helye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Futómű beállítás</a:t>
            </a:r>
          </a:p>
          <a:p>
            <a:r>
              <a:rPr lang="hu-HU" dirty="0" smtClean="0"/>
              <a:t>Kisebb próbaút különböző körülmények közt</a:t>
            </a:r>
          </a:p>
          <a:p>
            <a:r>
              <a:rPr lang="hu-HU" dirty="0" smtClean="0"/>
              <a:t>Világítótestek + </a:t>
            </a:r>
            <a:r>
              <a:rPr lang="hu-HU" dirty="0" err="1" smtClean="0"/>
              <a:t>Akkumlátor</a:t>
            </a:r>
            <a:r>
              <a:rPr lang="hu-HU" dirty="0" smtClean="0"/>
              <a:t> legyen rendben</a:t>
            </a:r>
          </a:p>
          <a:p>
            <a:r>
              <a:rPr lang="hu-HU" dirty="0" smtClean="0"/>
              <a:t>Olajcsere nem árt hosszú út előtt</a:t>
            </a:r>
          </a:p>
          <a:p>
            <a:r>
              <a:rPr lang="hu-HU" dirty="0" smtClean="0"/>
              <a:t>Gumik legyenek épek és jó állapotúak</a:t>
            </a:r>
          </a:p>
          <a:p>
            <a:r>
              <a:rPr lang="hu-HU" dirty="0" smtClean="0"/>
              <a:t>Ne füstöljön</a:t>
            </a:r>
          </a:p>
          <a:p>
            <a:r>
              <a:rPr lang="hu-HU" dirty="0" smtClean="0"/>
              <a:t>Papírok legyenek rendben</a:t>
            </a:r>
          </a:p>
          <a:p>
            <a:endParaRPr lang="hu-HU" dirty="0"/>
          </a:p>
          <a:p>
            <a:pPr marL="36900" indent="0">
              <a:buNone/>
            </a:pPr>
            <a:r>
              <a:rPr lang="hu-HU" dirty="0" smtClean="0"/>
              <a:t>*Egyszer használatos autónál.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6504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Milyen felszerelések szükségesek rövid útra?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Legalább egy pótkerék</a:t>
            </a:r>
          </a:p>
          <a:p>
            <a:r>
              <a:rPr lang="hu-HU" dirty="0" smtClean="0"/>
              <a:t>1-2 Fém üzemanyagkanna</a:t>
            </a:r>
          </a:p>
          <a:p>
            <a:r>
              <a:rPr lang="hu-HU" dirty="0" smtClean="0"/>
              <a:t>Tetőcsomagtartó</a:t>
            </a:r>
          </a:p>
          <a:p>
            <a:r>
              <a:rPr lang="hu-HU" dirty="0" smtClean="0"/>
              <a:t>Kerékkulcs, villáskulcsok</a:t>
            </a:r>
          </a:p>
          <a:p>
            <a:r>
              <a:rPr lang="hu-HU" dirty="0" smtClean="0"/>
              <a:t>Emelő</a:t>
            </a:r>
          </a:p>
          <a:p>
            <a:r>
              <a:rPr lang="hu-HU" dirty="0" smtClean="0"/>
              <a:t>Ásó</a:t>
            </a:r>
          </a:p>
          <a:p>
            <a:r>
              <a:rPr lang="hu-HU" dirty="0" smtClean="0"/>
              <a:t>Vontatókötél, Startkábel</a:t>
            </a:r>
          </a:p>
          <a:p>
            <a:r>
              <a:rPr lang="hu-HU" dirty="0" smtClean="0"/>
              <a:t>Hólánc</a:t>
            </a:r>
          </a:p>
          <a:p>
            <a:r>
              <a:rPr lang="hu-HU" dirty="0" err="1" smtClean="0"/>
              <a:t>Duct</a:t>
            </a:r>
            <a:r>
              <a:rPr lang="hu-HU" dirty="0" smtClean="0"/>
              <a:t> </a:t>
            </a:r>
            <a:r>
              <a:rPr lang="hu-HU" dirty="0" err="1" smtClean="0"/>
              <a:t>Tape</a:t>
            </a:r>
            <a:r>
              <a:rPr lang="hu-HU" dirty="0" smtClean="0"/>
              <a:t> + WD40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64320"/>
            <a:ext cx="5059363" cy="3794522"/>
          </a:xfrm>
        </p:spPr>
      </p:pic>
    </p:spTree>
    <p:extLst>
      <p:ext uri="{BB962C8B-B14F-4D97-AF65-F5344CB8AC3E}">
        <p14:creationId xmlns:p14="http://schemas.microsoft.com/office/powerpoint/2010/main" val="241005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96" y="295656"/>
            <a:ext cx="6227826" cy="62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58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Milyen felszerelések szükségesek hosszú útra?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618122"/>
          </a:xfrm>
        </p:spPr>
        <p:txBody>
          <a:bodyPr>
            <a:normAutofit/>
          </a:bodyPr>
          <a:lstStyle/>
          <a:p>
            <a:r>
              <a:rPr lang="hu-HU" sz="1800" dirty="0" smtClean="0"/>
              <a:t>Az előzőek valamint az alábbiak:</a:t>
            </a:r>
          </a:p>
          <a:p>
            <a:r>
              <a:rPr lang="hu-HU" sz="1800" dirty="0" err="1" smtClean="0"/>
              <a:t>Haspáncél</a:t>
            </a:r>
            <a:endParaRPr lang="hu-HU" sz="1800" dirty="0" smtClean="0"/>
          </a:p>
          <a:p>
            <a:r>
              <a:rPr lang="hu-HU" sz="1800" dirty="0" err="1" smtClean="0"/>
              <a:t>Snorkel</a:t>
            </a:r>
            <a:r>
              <a:rPr lang="hu-HU" sz="1800" dirty="0" smtClean="0"/>
              <a:t> + Ciklon szűrő</a:t>
            </a:r>
          </a:p>
          <a:p>
            <a:r>
              <a:rPr lang="hu-HU" sz="1800" dirty="0" smtClean="0"/>
              <a:t>Homokvasak</a:t>
            </a:r>
          </a:p>
          <a:p>
            <a:r>
              <a:rPr lang="hu-HU" sz="1800" dirty="0" smtClean="0"/>
              <a:t>Fogasléces emelő</a:t>
            </a:r>
          </a:p>
          <a:p>
            <a:r>
              <a:rPr lang="hu-HU" sz="1800" dirty="0" smtClean="0"/>
              <a:t>Zárható </a:t>
            </a:r>
            <a:r>
              <a:rPr lang="hu-HU" sz="1800" dirty="0" err="1" smtClean="0"/>
              <a:t>tetőbox</a:t>
            </a:r>
            <a:endParaRPr lang="hu-HU" sz="1800" dirty="0" smtClean="0"/>
          </a:p>
          <a:p>
            <a:r>
              <a:rPr lang="hu-HU" sz="1800" dirty="0" smtClean="0"/>
              <a:t>Komolyabb szerszámkészlet</a:t>
            </a:r>
          </a:p>
          <a:p>
            <a:r>
              <a:rPr lang="hu-HU" sz="1800" dirty="0" smtClean="0"/>
              <a:t>Kopó alkatrészek</a:t>
            </a:r>
            <a:endParaRPr lang="hu-HU" sz="1800" dirty="0"/>
          </a:p>
          <a:p>
            <a:r>
              <a:rPr lang="hu-HU" sz="1800" dirty="0" smtClean="0"/>
              <a:t>Terepgumik</a:t>
            </a:r>
          </a:p>
          <a:p>
            <a:r>
              <a:rPr lang="hu-HU" sz="1800" dirty="0" smtClean="0"/>
              <a:t>Manométer + Kompresszor</a:t>
            </a:r>
          </a:p>
          <a:p>
            <a:r>
              <a:rPr lang="hu-HU" sz="1800" dirty="0" smtClean="0"/>
              <a:t>LED Fényhíd</a:t>
            </a:r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15" y="1592834"/>
            <a:ext cx="4757737" cy="4757737"/>
          </a:xfrm>
        </p:spPr>
      </p:pic>
    </p:spTree>
    <p:extLst>
      <p:ext uri="{BB962C8B-B14F-4D97-AF65-F5344CB8AC3E}">
        <p14:creationId xmlns:p14="http://schemas.microsoft.com/office/powerpoint/2010/main" val="11090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u="sng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Útvonaltervezési</a:t>
            </a:r>
            <a:r>
              <a:rPr lang="hu-HU" b="1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szempontok</a:t>
            </a:r>
            <a:endParaRPr lang="hu-HU" b="1" u="sng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731520" y="1644865"/>
            <a:ext cx="10536037" cy="878880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hu-HU" sz="2400" dirty="0" err="1" smtClean="0"/>
              <a:t>Carnet</a:t>
            </a:r>
            <a:r>
              <a:rPr lang="hu-HU" sz="2400" dirty="0" smtClean="0"/>
              <a:t> de </a:t>
            </a:r>
            <a:r>
              <a:rPr lang="hu-HU" sz="2400" dirty="0" err="1" smtClean="0"/>
              <a:t>Passage</a:t>
            </a:r>
            <a:r>
              <a:rPr lang="hu-HU" sz="2400" dirty="0" smtClean="0"/>
              <a:t> vámdokumentum</a:t>
            </a:r>
            <a:endParaRPr lang="hu-HU" sz="2400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62" y="2295145"/>
            <a:ext cx="8988552" cy="3985105"/>
          </a:xfrm>
        </p:spPr>
      </p:pic>
    </p:spTree>
    <p:extLst>
      <p:ext uri="{BB962C8B-B14F-4D97-AF65-F5344CB8AC3E}">
        <p14:creationId xmlns:p14="http://schemas.microsoft.com/office/powerpoint/2010/main" val="27550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la">
  <a:themeElements>
    <a:clrScheme name="Pal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Pal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TM04033929[[fn=Pala]]</Template>
  <TotalTime>1271</TotalTime>
  <Words>1040</Words>
  <Application>Microsoft Office PowerPoint</Application>
  <PresentationFormat>Szélesvásznú</PresentationFormat>
  <Paragraphs>227</Paragraphs>
  <Slides>37</Slides>
  <Notes>8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45" baseType="lpstr">
      <vt:lpstr>Bad Guy Black</vt:lpstr>
      <vt:lpstr>Calibri</vt:lpstr>
      <vt:lpstr>Calisto MT</vt:lpstr>
      <vt:lpstr>Cambria Math</vt:lpstr>
      <vt:lpstr>Trebuchet MS</vt:lpstr>
      <vt:lpstr>Wingdings</vt:lpstr>
      <vt:lpstr>Wingdings 2</vt:lpstr>
      <vt:lpstr>Pala</vt:lpstr>
      <vt:lpstr>Hogyan menjünk világgá autóval ?</vt:lpstr>
      <vt:lpstr>Miért utazzunk saját autóval ?</vt:lpstr>
      <vt:lpstr>I. Előkészületek</vt:lpstr>
      <vt:lpstr>Milyen autót válasszak ?</vt:lpstr>
      <vt:lpstr>Az autó felkészítése*</vt:lpstr>
      <vt:lpstr>Milyen felszerelések szükségesek rövid útra?</vt:lpstr>
      <vt:lpstr>PowerPoint bemutató</vt:lpstr>
      <vt:lpstr>Milyen felszerelések szükségesek hosszú útra?</vt:lpstr>
      <vt:lpstr>Útvonaltervezési szempontok</vt:lpstr>
      <vt:lpstr>Carnet de Passage</vt:lpstr>
      <vt:lpstr>PowerPoint bemutató</vt:lpstr>
      <vt:lpstr>Nemzetközi jogosítvány</vt:lpstr>
      <vt:lpstr>Biztosítás</vt:lpstr>
      <vt:lpstr>Üzemanyag minősége</vt:lpstr>
      <vt:lpstr>Autós határátkelők ellenőrzése</vt:lpstr>
      <vt:lpstr>További fontos dokumentumok</vt:lpstr>
      <vt:lpstr>II. Élet az autóban</vt:lpstr>
      <vt:lpstr>Hogyan spóroljuk meg a legtöbb pénzt?</vt:lpstr>
      <vt:lpstr>Ingyen szállás választható panorámával</vt:lpstr>
      <vt:lpstr>Vadkempingezés szabályozás</vt:lpstr>
      <vt:lpstr>Ahol tilos a vadkemping</vt:lpstr>
      <vt:lpstr>Ahol szabad a vadkempingezés</vt:lpstr>
      <vt:lpstr>Ágy kialakítása</vt:lpstr>
      <vt:lpstr>Alvóhely kialakítása</vt:lpstr>
      <vt:lpstr>Éjszakázás télen</vt:lpstr>
      <vt:lpstr>Éjszakázás nyáron</vt:lpstr>
      <vt:lpstr>Étkezés az autóban</vt:lpstr>
      <vt:lpstr>Digitális nomádoknak</vt:lpstr>
      <vt:lpstr>Alapvető elsősegély ismeretek</vt:lpstr>
      <vt:lpstr>Telekocsi</vt:lpstr>
      <vt:lpstr>Karbantartás és szervíz</vt:lpstr>
      <vt:lpstr>Üzemanyagárak a világban</vt:lpstr>
      <vt:lpstr>Leghasznosabb oldalak</vt:lpstr>
      <vt:lpstr>III. +Tippek tőlem</vt:lpstr>
      <vt:lpstr>III. +Tippek tőlem</vt:lpstr>
      <vt:lpstr>III. +Tippek tőlem</vt:lpstr>
      <vt:lpstr>Köszönöm a figyelmet 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Hogyan menjünk világgá autóval ?</dc:title>
  <dc:creator>Krämer Andreas</dc:creator>
  <cp:lastModifiedBy>Krämer Andreas</cp:lastModifiedBy>
  <cp:revision>56</cp:revision>
  <dcterms:created xsi:type="dcterms:W3CDTF">2017-10-12T21:08:45Z</dcterms:created>
  <dcterms:modified xsi:type="dcterms:W3CDTF">2017-12-07T17:06:48Z</dcterms:modified>
</cp:coreProperties>
</file>